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9"/>
  </p:notesMasterIdLst>
  <p:sldIdLst>
    <p:sldId id="256" r:id="rId2"/>
    <p:sldId id="406" r:id="rId3"/>
    <p:sldId id="409" r:id="rId4"/>
    <p:sldId id="365" r:id="rId5"/>
    <p:sldId id="265" r:id="rId6"/>
    <p:sldId id="257" r:id="rId7"/>
    <p:sldId id="266" r:id="rId8"/>
    <p:sldId id="270" r:id="rId9"/>
    <p:sldId id="510" r:id="rId10"/>
    <p:sldId id="517" r:id="rId11"/>
    <p:sldId id="518" r:id="rId12"/>
    <p:sldId id="519" r:id="rId13"/>
    <p:sldId id="259" r:id="rId14"/>
    <p:sldId id="450" r:id="rId15"/>
    <p:sldId id="514" r:id="rId16"/>
    <p:sldId id="516" r:id="rId17"/>
    <p:sldId id="511" r:id="rId18"/>
    <p:sldId id="501" r:id="rId19"/>
    <p:sldId id="502" r:id="rId20"/>
    <p:sldId id="504" r:id="rId21"/>
    <p:sldId id="503" r:id="rId22"/>
    <p:sldId id="499" r:id="rId23"/>
    <p:sldId id="500" r:id="rId24"/>
    <p:sldId id="498" r:id="rId25"/>
    <p:sldId id="496" r:id="rId26"/>
    <p:sldId id="492" r:id="rId27"/>
    <p:sldId id="495" r:id="rId2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17"/>
            <p14:sldId id="518"/>
            <p14:sldId id="519"/>
          </p14:sldIdLst>
        </p14:section>
        <p14:section name="UI 설명" id="{59004B11-1E85-4B8A-9F39-FB7E309C18A7}">
          <p14:sldIdLst>
            <p14:sldId id="259"/>
            <p14:sldId id="450"/>
            <p14:sldId id="514"/>
            <p14:sldId id="516"/>
            <p14:sldId id="511"/>
            <p14:sldId id="501"/>
            <p14:sldId id="502"/>
            <p14:sldId id="504"/>
            <p14:sldId id="503"/>
            <p14:sldId id="499"/>
            <p14:sldId id="500"/>
            <p14:sldId id="498"/>
            <p14:sldId id="496"/>
            <p14:sldId id="492"/>
            <p14:sldId id="495"/>
          </p14:sldIdLst>
        </p14:section>
        <p14:section name="낙서" id="{302F2E2B-22C5-4571-9D63-D226E218D771}">
          <p14:sldIdLst/>
        </p14:section>
      </p14:sectionLst>
    </p:ext>
    <p:ext uri="{EFAFB233-063F-42B5-8137-9DF3F51BA10A}">
      <p15:sldGuideLst xmlns:p15="http://schemas.microsoft.com/office/powerpoint/2012/main">
        <p15:guide id="2" pos="1890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C5E0B4"/>
    <a:srgbClr val="FFE699"/>
    <a:srgbClr val="C68941"/>
    <a:srgbClr val="DBDBDB"/>
    <a:srgbClr val="BDD7EE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89895" autoAdjust="0"/>
  </p:normalViewPr>
  <p:slideViewPr>
    <p:cSldViewPr snapToGrid="0" showGuides="1">
      <p:cViewPr>
        <p:scale>
          <a:sx n="100" d="100"/>
          <a:sy n="100" d="100"/>
        </p:scale>
        <p:origin x="930" y="162"/>
      </p:cViewPr>
      <p:guideLst>
        <p:guide pos="1890"/>
        <p:guide orient="horz" pos="20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hjy5\Desktop\&#44172;&#51076;%20&#51060;&#50857;&#51088;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플랫폼 별 게임 이용률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Sheet2!$L$10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Sheet2!$L$11:$L$18</c:f>
              <c:numCache>
                <c:formatCode>General</c:formatCode>
                <c:ptCount val="8"/>
                <c:pt idx="0">
                  <c:v>53.6</c:v>
                </c:pt>
                <c:pt idx="1">
                  <c:v>30</c:v>
                </c:pt>
                <c:pt idx="2">
                  <c:v>72.7</c:v>
                </c:pt>
                <c:pt idx="3">
                  <c:v>68.400000000000006</c:v>
                </c:pt>
                <c:pt idx="4">
                  <c:v>53.9</c:v>
                </c:pt>
                <c:pt idx="5">
                  <c:v>32.4</c:v>
                </c:pt>
                <c:pt idx="6">
                  <c:v>19.5</c:v>
                </c:pt>
                <c:pt idx="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2-40C3-9848-079BC9B11487}"/>
            </c:ext>
          </c:extLst>
        </c:ser>
        <c:ser>
          <c:idx val="1"/>
          <c:order val="1"/>
          <c:tx>
            <c:strRef>
              <c:f>Sheet2!$M$10</c:f>
              <c:strCache>
                <c:ptCount val="1"/>
                <c:pt idx="0">
                  <c:v>모바일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Sheet2!$M$11:$M$18</c:f>
              <c:numCache>
                <c:formatCode>General</c:formatCode>
                <c:ptCount val="8"/>
                <c:pt idx="0">
                  <c:v>60.8</c:v>
                </c:pt>
                <c:pt idx="1">
                  <c:v>57.2</c:v>
                </c:pt>
                <c:pt idx="2">
                  <c:v>79.7</c:v>
                </c:pt>
                <c:pt idx="3">
                  <c:v>74.599999999999994</c:v>
                </c:pt>
                <c:pt idx="4">
                  <c:v>76.8</c:v>
                </c:pt>
                <c:pt idx="5">
                  <c:v>50.3</c:v>
                </c:pt>
                <c:pt idx="6">
                  <c:v>43.5</c:v>
                </c:pt>
                <c:pt idx="7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A2-40C3-9848-079BC9B11487}"/>
            </c:ext>
          </c:extLst>
        </c:ser>
        <c:ser>
          <c:idx val="2"/>
          <c:order val="2"/>
          <c:tx>
            <c:strRef>
              <c:f>Sheet2!$N$10</c:f>
              <c:strCache>
                <c:ptCount val="1"/>
                <c:pt idx="0">
                  <c:v>콘솔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Sheet2!$N$11:$N$18</c:f>
              <c:numCache>
                <c:formatCode>General</c:formatCode>
                <c:ptCount val="8"/>
                <c:pt idx="0">
                  <c:v>16.5</c:v>
                </c:pt>
                <c:pt idx="1">
                  <c:v>10</c:v>
                </c:pt>
                <c:pt idx="2">
                  <c:v>6.3</c:v>
                </c:pt>
                <c:pt idx="3">
                  <c:v>20.7</c:v>
                </c:pt>
                <c:pt idx="4">
                  <c:v>26.4</c:v>
                </c:pt>
                <c:pt idx="5">
                  <c:v>15.8</c:v>
                </c:pt>
                <c:pt idx="6">
                  <c:v>4.5999999999999996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A2-40C3-9848-079BC9B11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13408"/>
        <c:axId val="74114944"/>
      </c:barChart>
      <c:catAx>
        <c:axId val="7411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4944"/>
        <c:crosses val="autoZero"/>
        <c:auto val="1"/>
        <c:lblAlgn val="ctr"/>
        <c:lblOffset val="100"/>
        <c:noMultiLvlLbl val="0"/>
      </c:catAx>
      <c:valAx>
        <c:axId val="7411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분석목표</a:t>
            </a:r>
            <a:r>
              <a:rPr lang="ko-KR" altLang="en-US" dirty="0" smtClean="0"/>
              <a:t> 요약</a:t>
            </a:r>
            <a:r>
              <a:rPr lang="en-US" altLang="ko-KR" dirty="0" smtClean="0"/>
              <a:t>( </a:t>
            </a:r>
            <a:r>
              <a:rPr lang="ko-KR" altLang="en-US" dirty="0" smtClean="0"/>
              <a:t>말 정리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71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페이지마다 중요한 부분 표기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0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양방향보다 </a:t>
            </a:r>
            <a:r>
              <a:rPr lang="ko-KR" altLang="en-US" dirty="0" err="1" smtClean="0"/>
              <a:t>단방향</a:t>
            </a:r>
            <a:r>
              <a:rPr lang="ko-KR" altLang="en-US" baseline="0" dirty="0" smtClean="0"/>
              <a:t> 화살표</a:t>
            </a:r>
            <a:endParaRPr lang="en-US" altLang="ko-KR" baseline="0" dirty="0" smtClean="0"/>
          </a:p>
          <a:p>
            <a:r>
              <a:rPr lang="ko-KR" altLang="en-US" baseline="0" dirty="0" smtClean="0"/>
              <a:t>선에 색을 줘서 알기 쉽게 </a:t>
            </a:r>
            <a:endParaRPr lang="en-US" altLang="ko-KR" baseline="0" dirty="0" smtClean="0"/>
          </a:p>
          <a:p>
            <a:r>
              <a:rPr lang="ko-KR" altLang="en-US" dirty="0" smtClean="0"/>
              <a:t>필요 없는 팝업</a:t>
            </a:r>
            <a:r>
              <a:rPr lang="en-US" altLang="ko-KR" dirty="0" smtClean="0"/>
              <a:t>(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삭제</a:t>
            </a:r>
            <a:endParaRPr lang="en-US" altLang="ko-KR" dirty="0" smtClean="0"/>
          </a:p>
          <a:p>
            <a:r>
              <a:rPr lang="ko-KR" altLang="en-US" dirty="0" smtClean="0"/>
              <a:t>선 정리 하기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31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말하는 순서와 텍스트 순서를 동일하게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선호 장르 따로 떨어뜨림</a:t>
            </a:r>
            <a:endParaRPr lang="en-US" altLang="ko-KR" dirty="0" smtClean="0"/>
          </a:p>
          <a:p>
            <a:r>
              <a:rPr lang="ko-KR" altLang="en-US" dirty="0" smtClean="0"/>
              <a:t>프로필에 정보와 아래</a:t>
            </a:r>
            <a:r>
              <a:rPr lang="ko-KR" altLang="en-US" baseline="0" dirty="0" smtClean="0"/>
              <a:t> 내용이 맞지 않음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01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요약하는 것이 필요함</a:t>
            </a:r>
            <a:r>
              <a:rPr lang="en-US" altLang="ko-KR" dirty="0" smtClean="0"/>
              <a:t>……………………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6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보완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r>
              <a:rPr lang="ko-KR" altLang="en-US" dirty="0" smtClean="0"/>
              <a:t>보이는 것과 보이지 않는 것을 </a:t>
            </a:r>
            <a:endParaRPr lang="en-US" altLang="ko-KR" dirty="0" smtClean="0"/>
          </a:p>
          <a:p>
            <a:r>
              <a:rPr lang="ko-KR" altLang="en-US" dirty="0" smtClean="0"/>
              <a:t>설명 의도 축약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73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특이사항 </a:t>
            </a:r>
            <a:r>
              <a:rPr lang="en-US" altLang="ko-KR" smtClean="0"/>
              <a:t>….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4" y="-35385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gi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gif"/><Relationship Id="rId10" Type="http://schemas.openxmlformats.org/officeDocument/2006/relationships/image" Target="../media/image32.jpeg"/><Relationship Id="rId4" Type="http://schemas.openxmlformats.org/officeDocument/2006/relationships/image" Target="../media/image26.gif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chemeClr val="bg1"/>
                </a:solidFill>
              </a:rPr>
              <a:t>직관적이고 편리한 </a:t>
            </a:r>
            <a:r>
              <a:rPr lang="en-US" altLang="ko-KR" sz="2800" dirty="0">
                <a:solidFill>
                  <a:schemeClr val="bg1"/>
                </a:solidFill>
              </a:rPr>
              <a:t>UI</a:t>
            </a:r>
            <a:r>
              <a:rPr lang="ko-KR" altLang="en-US" sz="2800" dirty="0">
                <a:solidFill>
                  <a:schemeClr val="bg1"/>
                </a:solidFill>
              </a:rPr>
              <a:t>를 위한 기획서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985218348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배틀 그라운드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오버워치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없음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가기전에는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친구들과 보내는 시간이 많았으며 주로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이후로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 가는 시간이 줄어들어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주로 친구들과 경쟁 요소를 즐기기도 하며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혼자 플레이 할 때에는 짧은 시간에 집중할 수 있는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캐주얼 게임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을 주로 플레이 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현재 즐기고 있는 </a:t>
                      </a:r>
                      <a:r>
                        <a:rPr lang="ko-KR" altLang="en-US" sz="1100" dirty="0" err="1"/>
                        <a:t>하이퍼캐주얼</a:t>
                      </a:r>
                      <a:r>
                        <a:rPr lang="ko-KR" altLang="en-US" sz="1100" dirty="0"/>
                        <a:t> 게임이 지루해져 새롭게 시작할 다른 장르의 게임을 찾고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친구의 추천으로 게임을 다운받아 시작하게 되었다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하다 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이전에 경험하지 못했던 장르와 그래픽 표현 방식이 신선하게 받아들이고 몰입해서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97913"/>
              </p:ext>
            </p:extLst>
          </p:nvPr>
        </p:nvGraphicFramePr>
        <p:xfrm>
          <a:off x="1927914" y="848143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2140026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Image result for dcinside">
            <a:extLst>
              <a:ext uri="{FF2B5EF4-FFF2-40B4-BE49-F238E27FC236}">
                <a16:creationId xmlns:a16="http://schemas.microsoft.com/office/drawing/2014/main" id="{3D5F1904-D994-4A34-8660-8F0697B67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7" t="31632" r="31680" b="31515"/>
          <a:stretch/>
        </p:blipFill>
        <p:spPr bwMode="auto">
          <a:xfrm>
            <a:off x="931742" y="3257340"/>
            <a:ext cx="370514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22" y="3231927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 err="1"/>
                        <a:t>프랜즈</a:t>
                      </a:r>
                      <a:r>
                        <a:rPr lang="ko-KR" altLang="en-US" sz="1200" dirty="0"/>
                        <a:t> 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애니팡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무한의 계단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퍼즐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99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가끔 관심이 가는 게임은 직접 구매하거나 다운받아 </a:t>
                      </a:r>
                      <a:r>
                        <a:rPr lang="ko-KR" altLang="en-US" sz="1200" dirty="0" err="1"/>
                        <a:t>플레이하기도</a:t>
                      </a:r>
                      <a:r>
                        <a:rPr lang="ko-KR" altLang="en-US" sz="1200" dirty="0"/>
                        <a:t> 하는데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조작 숙련도를 쌓기 힘들어 오래 </a:t>
                      </a:r>
                      <a:r>
                        <a:rPr lang="ko-KR" altLang="en-US" sz="1200" dirty="0" err="1"/>
                        <a:t>플레이하기</a:t>
                      </a:r>
                      <a:r>
                        <a:rPr lang="ko-KR" altLang="en-US" sz="1200" dirty="0"/>
                        <a:t> 어렵다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주로 통학 시간을 활용해 조작이 쉬운 퍼즐게임을 또는 쉽게 플레이 할 수 있는 게임을 선호한다</a:t>
                      </a:r>
                      <a:r>
                        <a:rPr lang="en-US" altLang="ko-KR" sz="1200" dirty="0"/>
                        <a:t>.  </a:t>
                      </a:r>
                      <a:r>
                        <a:rPr lang="ko-KR" altLang="en-US" sz="1200" dirty="0"/>
                        <a:t>최근에 친구에게 </a:t>
                      </a:r>
                      <a:r>
                        <a:rPr lang="en-US" altLang="ko-KR" sz="1200" dirty="0"/>
                        <a:t>RPG</a:t>
                      </a:r>
                      <a:r>
                        <a:rPr lang="ko-KR" altLang="en-US" sz="1200" dirty="0"/>
                        <a:t>게임을 추천 받아 입문한 적 있다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 하나의 게임이 빠지면 해당 게임만 오랜 시간 플레이 하는 경향이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힘들지만 점차 쌓이는 숙련도에 점차 적응하며 게임을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플레이함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995318565"/>
              </p:ext>
            </p:extLst>
          </p:nvPr>
        </p:nvGraphicFramePr>
        <p:xfrm>
          <a:off x="4924426" y="3004685"/>
          <a:ext cx="6871676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919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유튜브에서</a:t>
                      </a:r>
                      <a:r>
                        <a:rPr lang="ko-KR" altLang="en-US" sz="1100" dirty="0"/>
                        <a:t> 관련 영상을 시청한 이후 다운로드 받아 플레이를 시작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기존에 경험하지 않은 장르의 게임이라는 점에서 호기심이 생겨 플레이를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결심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여가시간을 활용해 틈틈이 숙련도를 쌓고 캐릭터를 육성하는 방식으로 게임을 즐김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해보는 조이스틱 조작에 실수도 많았지만 점차 숙련도를 쌓아 극복하는 것에 성취감을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07125"/>
              </p:ext>
            </p:extLst>
          </p:nvPr>
        </p:nvGraphicFramePr>
        <p:xfrm>
          <a:off x="1927914" y="8406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91745528"/>
              </p:ext>
            </p:extLst>
          </p:nvPr>
        </p:nvGraphicFramePr>
        <p:xfrm>
          <a:off x="4910138" y="812800"/>
          <a:ext cx="6899275" cy="2112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평소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 </a:t>
                      </a:r>
                      <a:r>
                        <a:rPr lang="ko-KR" altLang="en-US" sz="1200" dirty="0" err="1"/>
                        <a:t>모바일로</a:t>
                      </a:r>
                      <a:r>
                        <a:rPr lang="ko-KR" altLang="en-US" sz="1200" dirty="0"/>
                        <a:t> 짧게 즐길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콘솔 류의 게임을 좋아해 가끔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찾는다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여러 커뮤니티를 다니며 지인들과 소통을 하기 때문에 신작 게임의 소식에 </a:t>
                      </a:r>
                      <a:r>
                        <a:rPr lang="ko-KR" altLang="en-US" sz="1200" dirty="0" err="1"/>
                        <a:t>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983199673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대신 너무 똑같으면 해당 게임과 비슷하다는 것에 불만을 가지고 게임을 플레이 하지 않을 수도 있음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가정에서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나 콘솔 게임을 플레이 할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수 없는 환경이라 게임을 하고 싶은 마음에 모바일 게임을 찾기 시작함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통해 사전예약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얼리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엑세스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를 신청함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신작 </a:t>
                      </a:r>
                      <a:r>
                        <a:rPr lang="ko-KR" altLang="en-US" sz="1100" dirty="0" err="1"/>
                        <a:t>인디</a:t>
                      </a:r>
                      <a:r>
                        <a:rPr lang="ko-KR" altLang="en-US" sz="1100" dirty="0"/>
                        <a:t> 게임 출시 소식을 듣고 커뮤니티를 통해 사람들과 소통하며 출시일 까지 기다림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모바일에서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찾기 힘든 장르의 게임을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한다는 것에 만족감을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5" y="8013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476060"/>
              </p:ext>
            </p:extLst>
          </p:nvPr>
        </p:nvGraphicFramePr>
        <p:xfrm>
          <a:off x="1927914" y="839616"/>
          <a:ext cx="2782919" cy="1828382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6232"/>
              </p:ext>
            </p:extLst>
          </p:nvPr>
        </p:nvGraphicFramePr>
        <p:xfrm>
          <a:off x="5274031" y="4007798"/>
          <a:ext cx="6338851" cy="2491621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17061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47990"/>
              </p:ext>
            </p:extLst>
          </p:nvPr>
        </p:nvGraphicFramePr>
        <p:xfrm>
          <a:off x="437742" y="4007799"/>
          <a:ext cx="4758015" cy="1730805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140979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6900150"/>
              </p:ext>
            </p:extLst>
          </p:nvPr>
        </p:nvGraphicFramePr>
        <p:xfrm>
          <a:off x="436121" y="1246141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참고 자료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7194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373690"/>
            <a:ext cx="6021428" cy="2075455"/>
            <a:chOff x="4767989" y="3961713"/>
            <a:chExt cx="6313554" cy="217614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9811113" y="5842326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4" idx="1"/>
              <a:endCxn id="12" idx="2"/>
            </p:cNvCxnSpPr>
            <p:nvPr/>
          </p:nvCxnSpPr>
          <p:spPr>
            <a:xfrm rot="10800000">
              <a:off x="8612093" y="5544106"/>
              <a:ext cx="1199020" cy="445986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9ED4A79-2E59-451A-9935-A1C67A3431F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10333304" y="5702749"/>
              <a:ext cx="0" cy="13957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582629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256448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582629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3017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582629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582629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3018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282942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472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10048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79769049"/>
              </p:ext>
            </p:extLst>
          </p:nvPr>
        </p:nvGraphicFramePr>
        <p:xfrm>
          <a:off x="5411788" y="962025"/>
          <a:ext cx="6334126" cy="5187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버튼의 경우 터치 인식 범위가 있으며 출력하는 이미지 보다 상대적으로 큰 넓이로 구현예정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버튼 이미지의 경우 활성화 상태와 비활성화 상태 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가지 리소스를 만들어 사용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버튼과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버튼의 경우 기본 버튼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에 해당하는 이미지를 출력한다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추가로 상단에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프로그레스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바를 올려놓아 지속시간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과 재사용대기시간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스킬쿨타임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을 표현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아이콘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상단에 숫자 텍스트로 재사용대기시간을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이미지 하단에 숫자 텍스트로 지속시간을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손가락으로 조작하는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 특성상 터치 영역이 좁을 경우 터치 미스의 발생시 예상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유저 편의성 증가를 위해 활성화 상태와 비활성화 상태를 유저가 직접 버튼을 누르지 않아도 알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수 있도록 해야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특수하게 스킬 버튼과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버튼의 경우 시간적 요소가 중요하기 때문에 해당 정보를 직관적으로 알 수 있도록 유저가 직접 버튼을 누르는 버튼 상단에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프로그레스바를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놓아 쉽게 알 수 있도록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프로그레스바가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잘 보이지 않는 경우가 있을 것이라 판단해 따로 시간 값을 텍스트로 출력하기로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스킬 버튼의 경우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버튼에 비해 출력 이미지 크기가 크기 때문에 시간 값을 아이콘에 겹쳐 출력 가능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버튼의 경우 상대적으로 매우 작은 크기로 캐릭터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상태값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방어막 개수 등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과 비슷한 위치에 출력됨으로 따로 시간 값을 버튼에 겹쳐 출력하게 되면 잘 보이지 않을 수 있기 때문에 따로 하단에 출력하도록 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버튼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8" y="3350658"/>
            <a:ext cx="4640942" cy="2909410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3633" y="1252919"/>
            <a:ext cx="2980698" cy="2090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2143C257-1069-47DE-8C5C-21BB3D492BA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6" y="2085851"/>
            <a:ext cx="4822388" cy="2686298"/>
          </a:xfr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사항 기획</a:t>
            </a:r>
          </a:p>
        </p:txBody>
      </p:sp>
      <p:graphicFrame>
        <p:nvGraphicFramePr>
          <p:cNvPr id="9" name="내용 개체 틀 6">
            <a:extLst>
              <a:ext uri="{FF2B5EF4-FFF2-40B4-BE49-F238E27FC236}">
                <a16:creationId xmlns:a16="http://schemas.microsoft.com/office/drawing/2014/main" id="{B41012FA-48D3-41F2-9CF4-445E9362F5F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8719594"/>
              </p:ext>
            </p:extLst>
          </p:nvPr>
        </p:nvGraphicFramePr>
        <p:xfrm>
          <a:off x="5411568" y="1768538"/>
          <a:ext cx="6334126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박스 상단에 해당 방의 상태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고급 던전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보스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이미지를 출력하는 방식으로 구현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유저가 현재 위치한 방의 위치를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중앙에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현 위치의 상하 좌우 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인접 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의 정보를 함께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유저가 이전이 진행한 방의 위치와 발견한 방의 정보를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통해 다음 진행할 방을 유저가 선택하기 때문에 기장 기본이 되는 유저의 현위치를 찾기 쉬운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중앙에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이후 인접한 방의 정보를 출력하고 이전에 출력한 기록이 있는 방의 정보는 삭제하지 않고 어느 위치에 있는지 알 수 있도록 함께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전투 중에는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정보가 중요하지 않기 때문에 방을 클리어 할 때까지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출력하지 않음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아직 클리어하지 않은 방과 발견하지 않은 방의 정보는 출력하지 않음으로 던전의 크기를 숨기고 탐험 적 요소를 조금 느낄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51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D57DA-FF1C-4909-98CA-D663A4C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75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40F7597-66AC-4B08-AB63-F11E9122D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조작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C379C-FCA5-49E0-947C-3FFDCDB3F1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조이스틱 조작 방식을 설명하기 위한 화면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EDAAA77-EFA9-4A55-9A8D-3E2958DEE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6" y="4933209"/>
            <a:ext cx="2915730" cy="1368608"/>
          </a:xfrm>
          <a:prstGeom prst="rect">
            <a:avLst/>
          </a:prstGeom>
        </p:spPr>
      </p:pic>
      <p:pic>
        <p:nvPicPr>
          <p:cNvPr id="29" name="그림 28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BCB73C20-D06C-46FF-8081-0E359D843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7" y="1871021"/>
            <a:ext cx="2915730" cy="13686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871534E-237B-4CD8-AC4D-7A7A5EB0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6" y="3387601"/>
            <a:ext cx="2915730" cy="136860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335BF8-1112-4260-B24D-BC88C6E327E5}"/>
              </a:ext>
            </a:extLst>
          </p:cNvPr>
          <p:cNvSpPr/>
          <p:nvPr/>
        </p:nvSpPr>
        <p:spPr>
          <a:xfrm>
            <a:off x="471890" y="1620217"/>
            <a:ext cx="1238931" cy="519176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조이스틱 </a:t>
            </a:r>
            <a:r>
              <a:rPr lang="ko-KR" altLang="en-US" sz="1400" dirty="0"/>
              <a:t>터치 영역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FEEA6C9-6CC7-4AE5-848B-5581A0471049}"/>
              </a:ext>
            </a:extLst>
          </p:cNvPr>
          <p:cNvCxnSpPr>
            <a:cxnSpLocks/>
            <a:stCxn id="43" idx="3"/>
            <a:endCxn id="29" idx="1"/>
          </p:cNvCxnSpPr>
          <p:nvPr/>
        </p:nvCxnSpPr>
        <p:spPr>
          <a:xfrm flipV="1">
            <a:off x="3956625" y="2555325"/>
            <a:ext cx="473342" cy="63598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4B7AD7-BF72-4E0B-BE31-950E777ADE5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961476" y="4071905"/>
            <a:ext cx="453880" cy="12363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70E982D-E5A0-44E9-AF7C-09AD159250F1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61476" y="5308220"/>
            <a:ext cx="453880" cy="3092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56">
            <a:extLst>
              <a:ext uri="{FF2B5EF4-FFF2-40B4-BE49-F238E27FC236}">
                <a16:creationId xmlns:a16="http://schemas.microsoft.com/office/drawing/2014/main" id="{CBF5C4D9-6B33-4C0C-B82F-11A67265056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36963906"/>
              </p:ext>
            </p:extLst>
          </p:nvPr>
        </p:nvGraphicFramePr>
        <p:xfrm>
          <a:off x="7589838" y="1787525"/>
          <a:ext cx="4153883" cy="325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288671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조작 상태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 콘솔 기기의 고정된 조이스틱 조작 방식에 익숙한 유저를 위한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조작 상태에 적응하지 못하는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또는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91B3EC7F-7361-4A80-8246-861AEFCEE5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8" y="2197710"/>
            <a:ext cx="3508347" cy="1987194"/>
          </a:xfr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020638-7B88-4229-9C0F-AABAFFCDD05F}"/>
              </a:ext>
            </a:extLst>
          </p:cNvPr>
          <p:cNvSpPr/>
          <p:nvPr/>
        </p:nvSpPr>
        <p:spPr>
          <a:xfrm>
            <a:off x="592413" y="3412466"/>
            <a:ext cx="737115" cy="715186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2D15E9-0123-488D-80F2-9E7A67B061C4}"/>
              </a:ext>
            </a:extLst>
          </p:cNvPr>
          <p:cNvSpPr txBox="1"/>
          <p:nvPr/>
        </p:nvSpPr>
        <p:spPr>
          <a:xfrm>
            <a:off x="507639" y="2667663"/>
            <a:ext cx="12088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기본 조작 상태</a:t>
            </a:r>
          </a:p>
        </p:txBody>
      </p:sp>
      <p:pic>
        <p:nvPicPr>
          <p:cNvPr id="48" name="내용 개체 틀 25">
            <a:extLst>
              <a:ext uri="{FF2B5EF4-FFF2-40B4-BE49-F238E27FC236}">
                <a16:creationId xmlns:a16="http://schemas.microsoft.com/office/drawing/2014/main" id="{9C00EBCA-63CF-4B83-9B4B-489A833CF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8" y="4314623"/>
            <a:ext cx="3508347" cy="1987194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905E3314-B531-4553-9352-C776682AAAE4}"/>
              </a:ext>
            </a:extLst>
          </p:cNvPr>
          <p:cNvSpPr/>
          <p:nvPr/>
        </p:nvSpPr>
        <p:spPr>
          <a:xfrm>
            <a:off x="592413" y="5515583"/>
            <a:ext cx="737115" cy="700391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32AF6F-8190-4BF2-B633-45B301722DF8}"/>
              </a:ext>
            </a:extLst>
          </p:cNvPr>
          <p:cNvSpPr/>
          <p:nvPr/>
        </p:nvSpPr>
        <p:spPr>
          <a:xfrm>
            <a:off x="443427" y="4314623"/>
            <a:ext cx="1290427" cy="1987194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22E357-AA5A-4A28-9128-C832E7EBBEE3}"/>
              </a:ext>
            </a:extLst>
          </p:cNvPr>
          <p:cNvSpPr txBox="1"/>
          <p:nvPr/>
        </p:nvSpPr>
        <p:spPr>
          <a:xfrm>
            <a:off x="1740456" y="4598059"/>
            <a:ext cx="13317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변경된 조작 </a:t>
            </a:r>
            <a:r>
              <a:rPr lang="ko-KR" altLang="en-US" sz="1200" dirty="0"/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9163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BD619-0703-4D0A-8132-2EEFEEC42434}"/>
              </a:ext>
            </a:extLst>
          </p:cNvPr>
          <p:cNvSpPr/>
          <p:nvPr/>
        </p:nvSpPr>
        <p:spPr>
          <a:xfrm>
            <a:off x="5960091" y="25436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2C2951D0-C0DB-4551-A90C-CB19000E6E25}"/>
              </a:ext>
            </a:extLst>
          </p:cNvPr>
          <p:cNvSpPr/>
          <p:nvPr/>
        </p:nvSpPr>
        <p:spPr>
          <a:xfrm>
            <a:off x="6854707" y="3040284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16" name="직선 화살표 연결선 33">
            <a:extLst>
              <a:ext uri="{FF2B5EF4-FFF2-40B4-BE49-F238E27FC236}">
                <a16:creationId xmlns:a16="http://schemas.microsoft.com/office/drawing/2014/main" id="{9F7398F4-05DC-4CC8-BB75-D70A439055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600926" y="3154496"/>
            <a:ext cx="253781" cy="130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3">
            <a:extLst>
              <a:ext uri="{FF2B5EF4-FFF2-40B4-BE49-F238E27FC236}">
                <a16:creationId xmlns:a16="http://schemas.microsoft.com/office/drawing/2014/main" id="{4AAF4CC6-76D6-400A-BB10-66F1C731D207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rot="16200000" flipV="1">
            <a:off x="6730587" y="2573530"/>
            <a:ext cx="381526" cy="5519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33">
            <a:extLst>
              <a:ext uri="{FF2B5EF4-FFF2-40B4-BE49-F238E27FC236}">
                <a16:creationId xmlns:a16="http://schemas.microsoft.com/office/drawing/2014/main" id="{92917162-B47D-4C13-92F5-1CF57330BE4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6394223" y="3612513"/>
            <a:ext cx="1146925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F0C853-A0B2-4058-A4AA-5FE9C189B472}"/>
              </a:ext>
            </a:extLst>
          </p:cNvPr>
          <p:cNvSpPr/>
          <p:nvPr/>
        </p:nvSpPr>
        <p:spPr>
          <a:xfrm>
            <a:off x="433429" y="381989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C27087-424C-4C7C-914A-0EAE15576685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874380" y="4003227"/>
            <a:ext cx="365496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내용 개체 틀 25">
            <a:extLst>
              <a:ext uri="{FF2B5EF4-FFF2-40B4-BE49-F238E27FC236}">
                <a16:creationId xmlns:a16="http://schemas.microsoft.com/office/drawing/2014/main" id="{EF8E4B98-E9FA-47CE-B1D5-F95C25D519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575570066"/>
              </p:ext>
            </p:extLst>
          </p:nvPr>
        </p:nvGraphicFramePr>
        <p:xfrm>
          <a:off x="7589838" y="1679352"/>
          <a:ext cx="4153883" cy="335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초상화를 긴 시간 터치하는 것으로 캐릭터의 상세 능력치를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방어막 보유 개수를 보여주는 이미지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 받을 때 마다 감소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일정 시간 공격 받지 않을 때 회복됨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체력을 이미지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텍스트로 동시에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특성을 보여주는 이미지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터치하는 것으로 효과를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몬스터 또는 플레이어 캐릭터 이미지 상단에 체력을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graphicFrame>
        <p:nvGraphicFramePr>
          <p:cNvPr id="39" name="표 56">
            <a:extLst>
              <a:ext uri="{FF2B5EF4-FFF2-40B4-BE49-F238E27FC236}">
                <a16:creationId xmlns:a16="http://schemas.microsoft.com/office/drawing/2014/main" id="{0D1308B6-C803-4CE2-A2ED-2CF92FCBBAF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19577191"/>
              </p:ext>
            </p:extLst>
          </p:nvPr>
        </p:nvGraphicFramePr>
        <p:xfrm>
          <a:off x="7589838" y="4988371"/>
          <a:ext cx="415388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57641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모티브로 했던 게임과 비슷한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진행방식이 캐릭터의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체력값을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소비해 스킬을 사용하는 방식이라 체력 값을 유저가 확인하는 행동이 반복적이로 진행되기 때문에 좀 더 쉽게 체력 수치를 확인할 수 있도록 텍스트로 출력하도록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6300751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8A5FC-0414-4BD9-B36C-345E4C436525}"/>
              </a:ext>
            </a:extLst>
          </p:cNvPr>
          <p:cNvSpPr txBox="1"/>
          <p:nvPr/>
        </p:nvSpPr>
        <p:spPr>
          <a:xfrm>
            <a:off x="1315727" y="2543635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5933E-FF07-49B2-A90B-831A29C6A132}"/>
              </a:ext>
            </a:extLst>
          </p:cNvPr>
          <p:cNvSpPr txBox="1"/>
          <p:nvPr/>
        </p:nvSpPr>
        <p:spPr>
          <a:xfrm>
            <a:off x="1774687" y="2778366"/>
            <a:ext cx="16575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2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1CC45-42D5-4D99-AB9E-FC3C85FA4324}"/>
              </a:ext>
            </a:extLst>
          </p:cNvPr>
          <p:cNvSpPr txBox="1"/>
          <p:nvPr/>
        </p:nvSpPr>
        <p:spPr>
          <a:xfrm>
            <a:off x="2691811" y="2543634"/>
            <a:ext cx="2008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103EB-079F-4DC3-95BD-6CC8C149FE49}"/>
              </a:ext>
            </a:extLst>
          </p:cNvPr>
          <p:cNvSpPr txBox="1"/>
          <p:nvPr/>
        </p:nvSpPr>
        <p:spPr>
          <a:xfrm>
            <a:off x="1315358" y="2952996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C08F8-3E20-4F58-8517-ABC19765330E}"/>
              </a:ext>
            </a:extLst>
          </p:cNvPr>
          <p:cNvSpPr txBox="1"/>
          <p:nvPr/>
        </p:nvSpPr>
        <p:spPr>
          <a:xfrm>
            <a:off x="4641263" y="2592327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C60CD9-2DA0-415C-8A3B-175B627840A0}"/>
              </a:ext>
            </a:extLst>
          </p:cNvPr>
          <p:cNvSpPr txBox="1"/>
          <p:nvPr/>
        </p:nvSpPr>
        <p:spPr>
          <a:xfrm>
            <a:off x="3861068" y="3494141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99C0C5-C699-40B5-81A1-9B137891B7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9C446F-CA03-44DC-840E-87F3D75CD4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22D82D74-ED4F-41DC-BBD7-ECA73C744C2F}"/>
              </a:ext>
            </a:extLst>
          </p:cNvPr>
          <p:cNvSpPr/>
          <p:nvPr/>
        </p:nvSpPr>
        <p:spPr>
          <a:xfrm>
            <a:off x="4399743" y="248194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1" name="직선 화살표 연결선 33">
            <a:extLst>
              <a:ext uri="{FF2B5EF4-FFF2-40B4-BE49-F238E27FC236}">
                <a16:creationId xmlns:a16="http://schemas.microsoft.com/office/drawing/2014/main" id="{4D4A7AD6-C5E9-4D18-8394-4A8DAF31D1C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5418057" y="2263109"/>
            <a:ext cx="440935" cy="110702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33">
            <a:extLst>
              <a:ext uri="{FF2B5EF4-FFF2-40B4-BE49-F238E27FC236}">
                <a16:creationId xmlns:a16="http://schemas.microsoft.com/office/drawing/2014/main" id="{B3C0E376-7504-4764-8CA6-5EC6AC5DA7B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14947" y="2596153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171025-8981-4E34-9E69-735F468C6584}"/>
              </a:ext>
            </a:extLst>
          </p:cNvPr>
          <p:cNvSpPr/>
          <p:nvPr/>
        </p:nvSpPr>
        <p:spPr>
          <a:xfrm>
            <a:off x="434975" y="38030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2D24261-DD1A-4FB5-9229-53A4CEE39E75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866721" y="3995568"/>
            <a:ext cx="382360" cy="45776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AACB705C-045B-4CB7-B2B6-76A92DBE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29" name="내용 개체 틀 25">
            <a:extLst>
              <a:ext uri="{FF2B5EF4-FFF2-40B4-BE49-F238E27FC236}">
                <a16:creationId xmlns:a16="http://schemas.microsoft.com/office/drawing/2014/main" id="{86CBE043-045D-425C-8116-F58A6096BA2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2" name="표 13">
            <a:extLst>
              <a:ext uri="{FF2B5EF4-FFF2-40B4-BE49-F238E27FC236}">
                <a16:creationId xmlns:a16="http://schemas.microsoft.com/office/drawing/2014/main" id="{6B8A38FC-ABEB-463B-BF3F-809649296CE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10875571"/>
              </p:ext>
            </p:extLst>
          </p:nvPr>
        </p:nvGraphicFramePr>
        <p:xfrm>
          <a:off x="7589838" y="1787525"/>
          <a:ext cx="4153581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369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버튼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방을 클리어 하면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등장한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이미지 위에 이름 텍스트가 출력됨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근처로 이동하면 공격 버튼을 상호작용으로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비전투시 방 진행사항을 보여주는 이미지와 텍스트를 출력함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시 무기 교체하여 전투 진행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무기 이미지를 긴 시간 터치하는 것으로 성능을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26052"/>
                  </a:ext>
                </a:extLst>
              </a:tr>
            </a:tbl>
          </a:graphicData>
        </a:graphic>
      </p:graphicFrame>
      <p:graphicFrame>
        <p:nvGraphicFramePr>
          <p:cNvPr id="35" name="표 56">
            <a:extLst>
              <a:ext uri="{FF2B5EF4-FFF2-40B4-BE49-F238E27FC236}">
                <a16:creationId xmlns:a16="http://schemas.microsoft.com/office/drawing/2014/main" id="{CE47AF66-758C-4F92-AA61-21132CA7078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41425216"/>
              </p:ext>
            </p:extLst>
          </p:nvPr>
        </p:nvGraphicFramePr>
        <p:xfrm>
          <a:off x="7589838" y="4729163"/>
          <a:ext cx="4153580" cy="139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58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599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3456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D69CB755-BD43-46D0-A63F-58DE69BB4212}"/>
              </a:ext>
            </a:extLst>
          </p:cNvPr>
          <p:cNvSpPr/>
          <p:nvPr/>
        </p:nvSpPr>
        <p:spPr>
          <a:xfrm>
            <a:off x="9345158" y="603531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9100A-7FEC-4D69-BC77-C89A10FB6B34}"/>
              </a:ext>
            </a:extLst>
          </p:cNvPr>
          <p:cNvSpPr txBox="1"/>
          <p:nvPr/>
        </p:nvSpPr>
        <p:spPr>
          <a:xfrm>
            <a:off x="5939265" y="2601394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D5C80-98D6-44FB-97C2-2914544A4D94}"/>
              </a:ext>
            </a:extLst>
          </p:cNvPr>
          <p:cNvSpPr txBox="1"/>
          <p:nvPr/>
        </p:nvSpPr>
        <p:spPr>
          <a:xfrm>
            <a:off x="1774687" y="2778366"/>
            <a:ext cx="16575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2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F5768-5A32-4AFF-AF5E-2D2C54F43657}"/>
              </a:ext>
            </a:extLst>
          </p:cNvPr>
          <p:cNvSpPr txBox="1"/>
          <p:nvPr/>
        </p:nvSpPr>
        <p:spPr>
          <a:xfrm>
            <a:off x="2691811" y="2543634"/>
            <a:ext cx="2008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9CE2CC-D029-4AF5-BE86-607E2EB0629F}"/>
              </a:ext>
            </a:extLst>
          </p:cNvPr>
          <p:cNvSpPr txBox="1"/>
          <p:nvPr/>
        </p:nvSpPr>
        <p:spPr>
          <a:xfrm>
            <a:off x="1315358" y="2952996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C7B17E-8978-4020-B869-DE6989DCF993}"/>
              </a:ext>
            </a:extLst>
          </p:cNvPr>
          <p:cNvSpPr/>
          <p:nvPr/>
        </p:nvSpPr>
        <p:spPr>
          <a:xfrm>
            <a:off x="3000375" y="3533775"/>
            <a:ext cx="457768" cy="881857"/>
          </a:xfrm>
          <a:prstGeom prst="ellipse">
            <a:avLst/>
          </a:prstGeom>
          <a:solidFill>
            <a:srgbClr val="FFF6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NPC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99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21448"/>
              </p:ext>
            </p:extLst>
          </p:nvPr>
        </p:nvGraphicFramePr>
        <p:xfrm>
          <a:off x="419100" y="1221596"/>
          <a:ext cx="11315700" cy="52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F43886-8E90-4DEC-A4C8-711B222811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D0D991-9FE8-495F-94AE-A97C17ECA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보스방에 유저가 입장했을 때 </a:t>
            </a:r>
            <a:r>
              <a:rPr lang="en-US" altLang="ko-KR" dirty="0"/>
              <a:t>UI </a:t>
            </a:r>
            <a:r>
              <a:rPr lang="ko-KR" altLang="en-US" dirty="0"/>
              <a:t>변경되는 요소 표현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70D8C3-A3BC-411D-9A8B-9D4156148D2E}"/>
              </a:ext>
            </a:extLst>
          </p:cNvPr>
          <p:cNvSpPr/>
          <p:nvPr/>
        </p:nvSpPr>
        <p:spPr>
          <a:xfrm>
            <a:off x="462495" y="372023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B3267233-213B-4EC6-B562-65290C32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27" name="내용 개체 틀 25">
            <a:extLst>
              <a:ext uri="{FF2B5EF4-FFF2-40B4-BE49-F238E27FC236}">
                <a16:creationId xmlns:a16="http://schemas.microsoft.com/office/drawing/2014/main" id="{21EEFEDF-0099-4008-8478-842D161C9B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0" name="표 13">
            <a:extLst>
              <a:ext uri="{FF2B5EF4-FFF2-40B4-BE49-F238E27FC236}">
                <a16:creationId xmlns:a16="http://schemas.microsoft.com/office/drawing/2014/main" id="{C39FEDE8-566C-437A-B4FA-2ABD66A16A1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91243265"/>
              </p:ext>
            </p:extLst>
          </p:nvPr>
        </p:nvGraphicFramePr>
        <p:xfrm>
          <a:off x="7589838" y="1787525"/>
          <a:ext cx="415388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이름과 레벨을 통해 난이도를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보스의 행동이 다른 일반 </a:t>
                      </a:r>
                      <a:r>
                        <a:rPr lang="ko-KR" altLang="en-US" sz="1000" dirty="0" err="1"/>
                        <a:t>몬스터들에</a:t>
                      </a:r>
                      <a:r>
                        <a:rPr lang="ko-KR" altLang="en-US" sz="1000" dirty="0"/>
                        <a:t> 비해 역동적임으로 유저에게 체력 정보를 전달하기 힘들어 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33" name="표 56">
            <a:extLst>
              <a:ext uri="{FF2B5EF4-FFF2-40B4-BE49-F238E27FC236}">
                <a16:creationId xmlns:a16="http://schemas.microsoft.com/office/drawing/2014/main" id="{65DF6214-F14A-46B3-BE38-CF195F76A7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53055627"/>
              </p:ext>
            </p:extLst>
          </p:nvPr>
        </p:nvGraphicFramePr>
        <p:xfrm>
          <a:off x="7589838" y="4209964"/>
          <a:ext cx="4153882" cy="1913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7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01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64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5623174"/>
              </p:ext>
            </p:extLst>
          </p:nvPr>
        </p:nvGraphicFramePr>
        <p:xfrm>
          <a:off x="7589837" y="2481263"/>
          <a:ext cx="4153883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50431435-2A78-4589-B59C-B13687B3A11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04596810"/>
              </p:ext>
            </p:extLst>
          </p:nvPr>
        </p:nvGraphicFramePr>
        <p:xfrm>
          <a:off x="7589838" y="5184775"/>
          <a:ext cx="4153882" cy="117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890117-927A-4BE6-932E-9CF64F6EB430}"/>
              </a:ext>
            </a:extLst>
          </p:cNvPr>
          <p:cNvSpPr txBox="1"/>
          <p:nvPr/>
        </p:nvSpPr>
        <p:spPr>
          <a:xfrm>
            <a:off x="1613364" y="3321050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C58258-A3F2-49A0-BD8B-6A15D761200E}"/>
              </a:ext>
            </a:extLst>
          </p:cNvPr>
          <p:cNvSpPr txBox="1"/>
          <p:nvPr/>
        </p:nvSpPr>
        <p:spPr>
          <a:xfrm>
            <a:off x="2504675" y="3321050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516400-E573-4336-B2F1-291CCE1C2791}"/>
              </a:ext>
            </a:extLst>
          </p:cNvPr>
          <p:cNvSpPr txBox="1"/>
          <p:nvPr/>
        </p:nvSpPr>
        <p:spPr>
          <a:xfrm>
            <a:off x="3843222" y="3090018"/>
            <a:ext cx="2008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1D08D-A419-4442-A841-B234196F12CC}"/>
              </a:ext>
            </a:extLst>
          </p:cNvPr>
          <p:cNvSpPr txBox="1"/>
          <p:nvPr/>
        </p:nvSpPr>
        <p:spPr>
          <a:xfrm>
            <a:off x="5626299" y="2718819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D4D6A1-9A18-4327-A459-D0F5506B0B1C}"/>
              </a:ext>
            </a:extLst>
          </p:cNvPr>
          <p:cNvSpPr txBox="1"/>
          <p:nvPr/>
        </p:nvSpPr>
        <p:spPr>
          <a:xfrm>
            <a:off x="1829169" y="4564551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73324-3EE6-4C24-81B6-26E10DFE8583}"/>
              </a:ext>
            </a:extLst>
          </p:cNvPr>
          <p:cNvSpPr txBox="1"/>
          <p:nvPr/>
        </p:nvSpPr>
        <p:spPr>
          <a:xfrm>
            <a:off x="3805152" y="3563787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0E8DB-A4DF-4FE2-A1DB-8C420D776461}"/>
              </a:ext>
            </a:extLst>
          </p:cNvPr>
          <p:cNvSpPr txBox="1"/>
          <p:nvPr/>
        </p:nvSpPr>
        <p:spPr>
          <a:xfrm>
            <a:off x="3782486" y="4305282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894BA-084D-40D9-BF19-55330473CABE}"/>
              </a:ext>
            </a:extLst>
          </p:cNvPr>
          <p:cNvSpPr txBox="1"/>
          <p:nvPr/>
        </p:nvSpPr>
        <p:spPr>
          <a:xfrm>
            <a:off x="5231710" y="4396738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872769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A4406B-FF20-4538-84A9-F0EC105D07A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690251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707739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925319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966236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309154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649618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3321788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4109953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3AC4E8-2ABD-4B35-B436-9FE7BE7F3001}"/>
              </a:ext>
            </a:extLst>
          </p:cNvPr>
          <p:cNvSpPr/>
          <p:nvPr/>
        </p:nvSpPr>
        <p:spPr>
          <a:xfrm>
            <a:off x="1337164" y="294130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E4E160-1B9F-4E9B-BCCE-CAD17AFFA498}"/>
              </a:ext>
            </a:extLst>
          </p:cNvPr>
          <p:cNvSpPr/>
          <p:nvPr/>
        </p:nvSpPr>
        <p:spPr>
          <a:xfrm>
            <a:off x="4578962" y="325863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EAF79E-4CE5-4FC6-8358-BDF72C8A0FF6}"/>
              </a:ext>
            </a:extLst>
          </p:cNvPr>
          <p:cNvSpPr/>
          <p:nvPr/>
        </p:nvSpPr>
        <p:spPr>
          <a:xfrm>
            <a:off x="2499520" y="4834140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DA9E8AF-AD0F-45B7-9AFD-6F9E7E69B783}"/>
              </a:ext>
            </a:extLst>
          </p:cNvPr>
          <p:cNvSpPr/>
          <p:nvPr/>
        </p:nvSpPr>
        <p:spPr>
          <a:xfrm>
            <a:off x="5658900" y="484284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30F70-2CAA-4E9D-AD7A-F98952B9B1DE}"/>
              </a:ext>
            </a:extLst>
          </p:cNvPr>
          <p:cNvSpPr/>
          <p:nvPr/>
        </p:nvSpPr>
        <p:spPr>
          <a:xfrm>
            <a:off x="2737824" y="5476004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B314FB6-E450-4F69-954C-836C4A3C4634}"/>
              </a:ext>
            </a:extLst>
          </p:cNvPr>
          <p:cNvSpPr/>
          <p:nvPr/>
        </p:nvSpPr>
        <p:spPr>
          <a:xfrm>
            <a:off x="3643482" y="376001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07CB4D-E0B8-4A59-9403-A865B6EE6F5D}"/>
              </a:ext>
            </a:extLst>
          </p:cNvPr>
          <p:cNvSpPr/>
          <p:nvPr/>
        </p:nvSpPr>
        <p:spPr>
          <a:xfrm>
            <a:off x="1896422" y="384156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77126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816676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9159086"/>
              </p:ext>
            </p:extLst>
          </p:nvPr>
        </p:nvGraphicFramePr>
        <p:xfrm>
          <a:off x="7589837" y="2481263"/>
          <a:ext cx="4152515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02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5493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창으로 출력 시 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인벤토리 내용이 등장하며 팝업 출력 시 기본으로 착용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아이템에 부여된 할인율을 이미지와 텍스트로 아이템 이미지 위에 출력해 확인하기 쉽도록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이미지를 터치해 선택을 할 수 있으며 탭이동시 선택이 취소됨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아이템을 구매 또는 판매하는 기능을 수행하며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판매의 경우 상단에 판매 시 획득가능한 재화양을 출력해줌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팝업창의 가장자리 빈 곳을 터치하면 팝업창을 종료할 수 있음을 알려주는 텍스트와 함께 상단에 </a:t>
                      </a:r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버튼을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164371"/>
                  </a:ext>
                </a:extLst>
              </a:tr>
            </a:tbl>
          </a:graphicData>
        </a:graphic>
      </p:graphicFrame>
      <p:graphicFrame>
        <p:nvGraphicFramePr>
          <p:cNvPr id="82" name="표 56">
            <a:extLst>
              <a:ext uri="{FF2B5EF4-FFF2-40B4-BE49-F238E27FC236}">
                <a16:creationId xmlns:a16="http://schemas.microsoft.com/office/drawing/2014/main" id="{A9290557-46FC-4784-B7D8-7FC9DFF1E46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23012924"/>
              </p:ext>
            </p:extLst>
          </p:nvPr>
        </p:nvGraphicFramePr>
        <p:xfrm>
          <a:off x="7589838" y="5998419"/>
          <a:ext cx="415251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514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>
                <a:solidFill>
                  <a:schemeClr val="bg1"/>
                </a:solidFill>
              </a:rPr>
              <a:t>세부 </a:t>
            </a:r>
            <a:r>
              <a:rPr lang="en-US" altLang="ko-KR">
                <a:solidFill>
                  <a:schemeClr val="bg1"/>
                </a:solidFill>
              </a:rPr>
              <a:t>UI </a:t>
            </a:r>
            <a:r>
              <a:rPr lang="ko-KR" altLang="en-US">
                <a:solidFill>
                  <a:schemeClr val="bg1"/>
                </a:solidFill>
              </a:rPr>
              <a:t>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73275853"/>
              </p:ext>
            </p:extLst>
          </p:nvPr>
        </p:nvGraphicFramePr>
        <p:xfrm>
          <a:off x="7589838" y="2481263"/>
          <a:ext cx="4153882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슬롯에 놓을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첫번째로 선택하는 아이템이 강화의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번째로 선택하는 아이템이 재료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선택한 아이템 이미지를 한번 더 터치하는 것으로 선택해제가 가능하며 동시에 강화 탭의 아이템 이미지를 터치하는 것으로 선택해제가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개의 아이템이 선택 되었을 때 결과 아이템 이미지가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진행 방식을 설명해주는 텍스트를 출력하며 모든 아이템이 선택되면 대상 아이템의 강화이전 능력치와 강화 이후 능력치를 비교해주는 텍스트와 이미지를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0A0F0395-4A7E-414A-B517-FED844E9AB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53538746"/>
              </p:ext>
            </p:extLst>
          </p:nvPr>
        </p:nvGraphicFramePr>
        <p:xfrm>
          <a:off x="7589838" y="5740400"/>
          <a:ext cx="415388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4528024D-5FC7-4DA8-AC10-A661C085FF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9681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65607" y="3767132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76656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9811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62071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56" y="3802750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60620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202561" y="3860952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35762" y="5048340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66766" y="4877824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17644" y="4941239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608298" y="4229008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06" y="5068053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59322A-660B-4683-8FE7-B3DC8E31BDF5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78F610-1ED2-4849-8FBB-F4E1F84DE0EC}"/>
              </a:ext>
            </a:extLst>
          </p:cNvPr>
          <p:cNvSpPr/>
          <p:nvPr/>
        </p:nvSpPr>
        <p:spPr>
          <a:xfrm>
            <a:off x="1597114" y="365045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0D8F1C-6E5A-444A-AEB9-5CA3E12D715D}"/>
              </a:ext>
            </a:extLst>
          </p:cNvPr>
          <p:cNvSpPr/>
          <p:nvPr/>
        </p:nvSpPr>
        <p:spPr>
          <a:xfrm>
            <a:off x="2604586" y="363995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2686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8660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27078" y="6001798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92384" y="4514063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51C8F0-49FC-4479-B39E-5B94F1040B47}"/>
              </a:ext>
            </a:extLst>
          </p:cNvPr>
          <p:cNvSpPr/>
          <p:nvPr/>
        </p:nvSpPr>
        <p:spPr>
          <a:xfrm>
            <a:off x="3571144" y="364630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319CA2-00E6-44DA-BFF1-6AF08FC42B45}"/>
              </a:ext>
            </a:extLst>
          </p:cNvPr>
          <p:cNvSpPr/>
          <p:nvPr/>
        </p:nvSpPr>
        <p:spPr>
          <a:xfrm>
            <a:off x="1582915" y="414180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66306" y="2778445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911580"/>
              </p:ext>
            </p:extLst>
          </p:nvPr>
        </p:nvGraphicFramePr>
        <p:xfrm>
          <a:off x="7589838" y="2481263"/>
          <a:ext cx="4153883" cy="307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 선택 가능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터치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특성 정보 우측 정보 창에 출력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우측 인벤토리에서 선택한 아이템이 출력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선택한 아이템의 특성 아이콘이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특성에 대한 정보를 해당 특성 이미지를 터치하는 것으로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버튼을 터치하는 것으로 우측에 랜덤으로 특성 리스트가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 다시 생성됨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66282215"/>
              </p:ext>
            </p:extLst>
          </p:nvPr>
        </p:nvGraphicFramePr>
        <p:xfrm>
          <a:off x="7589837" y="5568510"/>
          <a:ext cx="4153883" cy="83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46444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2454291"/>
              </p:ext>
            </p:extLst>
          </p:nvPr>
        </p:nvGraphicFramePr>
        <p:xfrm>
          <a:off x="7589838" y="2481263"/>
          <a:ext cx="4153883" cy="18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랜덤으로 출력된 특성 이미지를 터치하는 것으로 선택할 수 있으며 다시 한번 더 터치하는 것으로 선택해제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버튼으로 선택한 특성을 상단의 현태 특성 위치에 저장함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 </a:t>
                      </a:r>
                      <a:r>
                        <a:rPr lang="en-US" altLang="ko-KR" sz="1000" dirty="0"/>
                        <a:t>1, </a:t>
                      </a:r>
                      <a:r>
                        <a:rPr lang="ko-KR" altLang="en-US" sz="1000" dirty="0"/>
                        <a:t>특성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로 분류해 신규 특성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는 특성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자리에만 저장이 가능하도록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91591716"/>
              </p:ext>
            </p:extLst>
          </p:nvPr>
        </p:nvGraphicFramePr>
        <p:xfrm>
          <a:off x="7589837" y="4551193"/>
          <a:ext cx="4153883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51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AAC644EC-133A-4637-9607-EF20051FD85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7284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00776682"/>
              </p:ext>
            </p:extLst>
          </p:nvPr>
        </p:nvGraphicFramePr>
        <p:xfrm>
          <a:off x="7589837" y="2481263"/>
          <a:ext cx="4153883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첫번째로 선택하는 아이템이 기준으로 재료로 사용할 아이템을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가지 선택지를 유저에게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하나는 기존 아이템을 기준으로 재료 아이템을 재료로 사용해 강화 수치와 특성만 옮기는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다음은 두 아이템을 재료로 새로운 아이템을 만드는 것으로 강화 등급과 특성이 랜덤으로 생성되는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안내 텍스트가 아이템 선택 이미지 하단에 출력되고 아이템을 모두 선택하게 되면 아이템의 능력치를 비교 할 수 있도록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1740C8AE-1804-4921-B0BD-A53A406ECA9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40269796"/>
              </p:ext>
            </p:extLst>
          </p:nvPr>
        </p:nvGraphicFramePr>
        <p:xfrm>
          <a:off x="7589838" y="5422901"/>
          <a:ext cx="4153882" cy="96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07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6033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871788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13BF4-556F-491C-8BB4-8E87BDD13693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806858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806858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772396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5057106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5089275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4370891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sp>
        <p:nvSpPr>
          <p:cNvPr id="50" name="모서리가 둥근 사각형 설명선 15">
            <a:extLst>
              <a:ext uri="{FF2B5EF4-FFF2-40B4-BE49-F238E27FC236}">
                <a16:creationId xmlns:a16="http://schemas.microsoft.com/office/drawing/2014/main" id="{D73518BA-D76A-4603-A2FD-F824CA99767B}"/>
              </a:ext>
            </a:extLst>
          </p:cNvPr>
          <p:cNvSpPr/>
          <p:nvPr/>
        </p:nvSpPr>
        <p:spPr>
          <a:xfrm>
            <a:off x="3100643" y="4332809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38" y="3858085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879968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896889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843348"/>
            <a:ext cx="326822" cy="26994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607507-FACF-46FF-8161-57F98F9D381D}"/>
              </a:ext>
            </a:extLst>
          </p:cNvPr>
          <p:cNvSpPr/>
          <p:nvPr/>
        </p:nvSpPr>
        <p:spPr>
          <a:xfrm>
            <a:off x="1410122" y="349110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11A59F-2BA1-4AB5-9B20-64AF56263D86}"/>
              </a:ext>
            </a:extLst>
          </p:cNvPr>
          <p:cNvSpPr/>
          <p:nvPr/>
        </p:nvSpPr>
        <p:spPr>
          <a:xfrm>
            <a:off x="3066699" y="344036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5375664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5383843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BBD8C-68FE-4838-A75D-E50B667D0AED}"/>
              </a:ext>
            </a:extLst>
          </p:cNvPr>
          <p:cNvSpPr/>
          <p:nvPr/>
        </p:nvSpPr>
        <p:spPr>
          <a:xfrm>
            <a:off x="1555286" y="43490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79889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4457E6-DB34-4FF7-9DF8-72B1A75919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설정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1C23B8-3FFF-4F6B-A936-F70FCBF7B1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화면에서 설정 버튼을 눌렀을 때 출력되는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FA4A2859-2FFD-4D6A-AE01-1096EC7046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42A146-E2BB-494F-9AD9-985719EF6104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4A91D096-C606-4EDD-842B-B3822693BF36}"/>
              </a:ext>
            </a:extLst>
          </p:cNvPr>
          <p:cNvSpPr/>
          <p:nvPr/>
        </p:nvSpPr>
        <p:spPr>
          <a:xfrm>
            <a:off x="1289681" y="2871787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50473-9798-4EE3-9271-B50493819B88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428E13-1C65-4341-8ED4-1684BBAB2A21}"/>
              </a:ext>
            </a:extLst>
          </p:cNvPr>
          <p:cNvSpPr/>
          <p:nvPr/>
        </p:nvSpPr>
        <p:spPr>
          <a:xfrm>
            <a:off x="6389447" y="25714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59917E68-1863-4120-91C3-1430A306E1C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1919"/>
            <a:ext cx="336790" cy="3634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83D7-9A82-404B-89FC-68E3D09D094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C35C1D-67A5-422B-BCCE-BF9EEC0F2F6E}"/>
              </a:ext>
            </a:extLst>
          </p:cNvPr>
          <p:cNvSpPr/>
          <p:nvPr/>
        </p:nvSpPr>
        <p:spPr>
          <a:xfrm>
            <a:off x="2703951" y="3398673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18F7D4-5BAF-4E4D-AB4B-09BCF29C5C73}"/>
              </a:ext>
            </a:extLst>
          </p:cNvPr>
          <p:cNvSpPr/>
          <p:nvPr/>
        </p:nvSpPr>
        <p:spPr>
          <a:xfrm>
            <a:off x="3573619" y="3398673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4FE3460E-5EE8-4994-B717-644A1AAB0BAB}"/>
              </a:ext>
            </a:extLst>
          </p:cNvPr>
          <p:cNvSpPr/>
          <p:nvPr/>
        </p:nvSpPr>
        <p:spPr>
          <a:xfrm>
            <a:off x="1289681" y="3768868"/>
            <a:ext cx="5445449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A9D0E0-0029-4A00-A189-6C004A36DB83}"/>
              </a:ext>
            </a:extLst>
          </p:cNvPr>
          <p:cNvGrpSpPr/>
          <p:nvPr/>
        </p:nvGrpSpPr>
        <p:grpSpPr>
          <a:xfrm>
            <a:off x="2944047" y="3455704"/>
            <a:ext cx="1178116" cy="284858"/>
            <a:chOff x="960538" y="2758943"/>
            <a:chExt cx="723233" cy="1748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A5A061A-CA1A-44C4-9106-9F1F6F96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38" y="2758943"/>
              <a:ext cx="179180" cy="1748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F0CE147-C579-442C-98D5-4CB64377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727" y="2772386"/>
              <a:ext cx="141044" cy="129209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07B6C6-4395-4F22-821F-DF9EE64CA9B1}"/>
              </a:ext>
            </a:extLst>
          </p:cNvPr>
          <p:cNvSpPr/>
          <p:nvPr/>
        </p:nvSpPr>
        <p:spPr>
          <a:xfrm>
            <a:off x="4476597" y="3398673"/>
            <a:ext cx="815445" cy="370195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2A257F9-8C29-4A2F-97B5-7224AF8DF3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48" y="3463610"/>
            <a:ext cx="258738" cy="2587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CCBF49-A8B6-4655-8CAB-1451157380D6}"/>
              </a:ext>
            </a:extLst>
          </p:cNvPr>
          <p:cNvSpPr/>
          <p:nvPr/>
        </p:nvSpPr>
        <p:spPr>
          <a:xfrm>
            <a:off x="2217873" y="3934934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진행 정보가 저장되어 다음에 플레이 가능합니다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41BBE7-91F6-4FF4-8374-E21BA8342B1D}"/>
              </a:ext>
            </a:extLst>
          </p:cNvPr>
          <p:cNvSpPr/>
          <p:nvPr/>
        </p:nvSpPr>
        <p:spPr>
          <a:xfrm>
            <a:off x="2858069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27DEA4-F33E-44F9-9EB4-4A8DBE242D00}"/>
              </a:ext>
            </a:extLst>
          </p:cNvPr>
          <p:cNvSpPr/>
          <p:nvPr/>
        </p:nvSpPr>
        <p:spPr>
          <a:xfrm>
            <a:off x="3619343" y="310504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F2D7CC-D38D-4A8D-A3FB-5C0AC04D7E4B}"/>
              </a:ext>
            </a:extLst>
          </p:cNvPr>
          <p:cNvSpPr/>
          <p:nvPr/>
        </p:nvSpPr>
        <p:spPr>
          <a:xfrm>
            <a:off x="2217872" y="384094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063E1B-BD5D-462E-86B3-8768EDAB4E26}"/>
              </a:ext>
            </a:extLst>
          </p:cNvPr>
          <p:cNvSpPr/>
          <p:nvPr/>
        </p:nvSpPr>
        <p:spPr>
          <a:xfrm>
            <a:off x="2417380" y="3239138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06456A-6583-42E3-9A3B-86E229938B50}"/>
              </a:ext>
            </a:extLst>
          </p:cNvPr>
          <p:cNvSpPr/>
          <p:nvPr/>
        </p:nvSpPr>
        <p:spPr>
          <a:xfrm>
            <a:off x="4021903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id="{25E1C283-86B8-4316-B17B-3572CA77C0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63215785"/>
              </p:ext>
            </p:extLst>
          </p:nvPr>
        </p:nvGraphicFramePr>
        <p:xfrm>
          <a:off x="7589838" y="2481263"/>
          <a:ext cx="4153882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결과에 따라 값을 저장하는 것과 초기화되는 것이 나뉘기 때문에 데이터 충돌을 막기 위해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종료할 것인지 확인하는 텍스트가 출력되며 유저가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예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를 선택하게 되면 일시적으로 데이터가 저장되어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32" name="표 56">
            <a:extLst>
              <a:ext uri="{FF2B5EF4-FFF2-40B4-BE49-F238E27FC236}">
                <a16:creationId xmlns:a16="http://schemas.microsoft.com/office/drawing/2014/main" id="{531E8450-437B-42D4-8D34-475335B9C5D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19058562"/>
              </p:ext>
            </p:extLst>
          </p:nvPr>
        </p:nvGraphicFramePr>
        <p:xfrm>
          <a:off x="7589838" y="5042498"/>
          <a:ext cx="4153882" cy="131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시작화면에서 출력되는 설정 팝업과 기능적으로 지원하는 버튼이 훨씬 적으며 불필요한 것을 최대한 삭제하는 것을 목표로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디자인하고 자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29" name="제목 1">
            <a:extLst>
              <a:ext uri="{FF2B5EF4-FFF2-40B4-BE49-F238E27FC236}">
                <a16:creationId xmlns:a16="http://schemas.microsoft.com/office/drawing/2014/main" id="{3AAF0D1C-5F84-44F6-B88B-7DE77AF2BE6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7019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2731422"/>
              </p:ext>
            </p:extLst>
          </p:nvPr>
        </p:nvGraphicFramePr>
        <p:xfrm>
          <a:off x="419100" y="1285512"/>
          <a:ext cx="11315700" cy="5517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1.7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발표가 너무 김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페이지 마다 설명할 시간을 </a:t>
                      </a:r>
                      <a:endParaRPr lang="en-US" altLang="ko-KR" sz="10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중요한 텍스트 강조 </a:t>
                      </a:r>
                      <a:r>
                        <a:rPr lang="en-US" altLang="ko-KR" sz="1000" dirty="0" smtClean="0"/>
                        <a:t>!!!!!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95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39150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6459092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자료화면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6364543"/>
              </p:ext>
            </p:extLst>
          </p:nvPr>
        </p:nvGraphicFramePr>
        <p:xfrm>
          <a:off x="676252" y="4281029"/>
          <a:ext cx="10887098" cy="1668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유저의 기존 학습된 조작 방식을 이해하고 적용해 학습의 필요성을 최대한 배제한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기획을 위한 분석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수정하고 보완해 보다 완성형에 가까운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구조를 기획하기 위해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743454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447737" y="1743454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1666875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401998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1666875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397094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1233055" y="80492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3324413" y="818184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4234818" y="805835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2284836" y="81818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376189" y="789140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321922" y="689801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id="{29E0BE90-DBC1-4A14-BD40-1A432D5A46A5}"/>
              </a:ext>
            </a:extLst>
          </p:cNvPr>
          <p:cNvSpPr/>
          <p:nvPr/>
        </p:nvSpPr>
        <p:spPr>
          <a:xfrm>
            <a:off x="5014580" y="4403143"/>
            <a:ext cx="1515764" cy="13232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02E62E-32AD-48B8-8265-14EF57EC1900}"/>
              </a:ext>
            </a:extLst>
          </p:cNvPr>
          <p:cNvSpPr/>
          <p:nvPr/>
        </p:nvSpPr>
        <p:spPr>
          <a:xfrm>
            <a:off x="2731117" y="173605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25D05A-1A3D-4560-B19B-5858E953179E}"/>
              </a:ext>
            </a:extLst>
          </p:cNvPr>
          <p:cNvSpPr/>
          <p:nvPr/>
        </p:nvSpPr>
        <p:spPr>
          <a:xfrm>
            <a:off x="4114125" y="19824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B050EF-8948-4F12-A606-17C640B2E0D6}"/>
              </a:ext>
            </a:extLst>
          </p:cNvPr>
          <p:cNvSpPr/>
          <p:nvPr/>
        </p:nvSpPr>
        <p:spPr>
          <a:xfrm>
            <a:off x="2831665" y="198443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데이터 백업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7CC582-3AA1-46FD-B12A-72D2D60A2975}"/>
              </a:ext>
            </a:extLst>
          </p:cNvPr>
          <p:cNvSpPr/>
          <p:nvPr/>
        </p:nvSpPr>
        <p:spPr>
          <a:xfrm>
            <a:off x="2720836" y="307310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id="{83265CF4-B030-4EDE-B880-78B2E4EDC5CF}"/>
              </a:ext>
            </a:extLst>
          </p:cNvPr>
          <p:cNvSpPr/>
          <p:nvPr/>
        </p:nvSpPr>
        <p:spPr>
          <a:xfrm>
            <a:off x="2782494" y="331987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727948"/>
            <a:ext cx="1" cy="34515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ADF5A22-E295-4812-8548-58AED0C4235A}"/>
              </a:ext>
            </a:extLst>
          </p:cNvPr>
          <p:cNvSpPr/>
          <p:nvPr/>
        </p:nvSpPr>
        <p:spPr>
          <a:xfrm>
            <a:off x="3364992" y="454019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B04B7E-C26A-41CB-A17E-1F95508CC18A}"/>
              </a:ext>
            </a:extLst>
          </p:cNvPr>
          <p:cNvSpPr/>
          <p:nvPr/>
        </p:nvSpPr>
        <p:spPr>
          <a:xfrm>
            <a:off x="4129758" y="331136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227020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406582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E994A-3E02-48C1-9A36-E9F334301578}"/>
              </a:ext>
            </a:extLst>
          </p:cNvPr>
          <p:cNvSpPr/>
          <p:nvPr/>
        </p:nvSpPr>
        <p:spPr>
          <a:xfrm>
            <a:off x="3364992" y="55689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2D6AC93-7542-4FF1-B9B7-5179DB66DB77}"/>
              </a:ext>
            </a:extLst>
          </p:cNvPr>
          <p:cNvCxnSpPr>
            <a:cxnSpLocks/>
            <a:stCxn id="119" idx="2"/>
            <a:endCxn id="144" idx="0"/>
          </p:cNvCxnSpPr>
          <p:nvPr/>
        </p:nvCxnSpPr>
        <p:spPr>
          <a:xfrm>
            <a:off x="4050306" y="5227828"/>
            <a:ext cx="0" cy="34110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5EEDA95-919D-4654-91AD-28D14E7CFE40}"/>
              </a:ext>
            </a:extLst>
          </p:cNvPr>
          <p:cNvSpPr/>
          <p:nvPr/>
        </p:nvSpPr>
        <p:spPr>
          <a:xfrm>
            <a:off x="3459350" y="483888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id="{FF7627E0-A243-40EC-B80E-EDB75625CFC5}"/>
              </a:ext>
            </a:extLst>
          </p:cNvPr>
          <p:cNvSpPr/>
          <p:nvPr/>
        </p:nvSpPr>
        <p:spPr>
          <a:xfrm>
            <a:off x="6092613" y="360891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048E5B42-8F76-4CDD-A2F4-825719369312}"/>
              </a:ext>
            </a:extLst>
          </p:cNvPr>
          <p:cNvSpPr/>
          <p:nvPr/>
        </p:nvSpPr>
        <p:spPr>
          <a:xfrm>
            <a:off x="7319401" y="52419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BA2E84E4-CC83-4C01-88E4-14670D900C99}"/>
              </a:ext>
            </a:extLst>
          </p:cNvPr>
          <p:cNvCxnSpPr>
            <a:cxnSpLocks/>
            <a:stCxn id="190" idx="3"/>
            <a:endCxn id="164" idx="1"/>
          </p:cNvCxnSpPr>
          <p:nvPr/>
        </p:nvCxnSpPr>
        <p:spPr>
          <a:xfrm>
            <a:off x="6382998" y="5429085"/>
            <a:ext cx="936403" cy="37050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670610" y="2919890"/>
            <a:ext cx="701774" cy="3942381"/>
          </a:xfrm>
          <a:prstGeom prst="bentConnector3">
            <a:avLst>
              <a:gd name="adj1" fmla="val 132575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922802"/>
            <a:ext cx="305150" cy="1037205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228023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3040647-E55B-4B54-8495-2AB13AEC5D31}"/>
              </a:ext>
            </a:extLst>
          </p:cNvPr>
          <p:cNvSpPr/>
          <p:nvPr/>
        </p:nvSpPr>
        <p:spPr>
          <a:xfrm>
            <a:off x="3459350" y="58269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다시 시작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6FD9AC-4E4D-4E4E-9E45-F81CAA56288A}"/>
              </a:ext>
            </a:extLst>
          </p:cNvPr>
          <p:cNvSpPr/>
          <p:nvPr/>
        </p:nvSpPr>
        <p:spPr>
          <a:xfrm>
            <a:off x="5201085" y="52612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E37293-ED7A-4C44-96DA-1244E1F492F2}"/>
              </a:ext>
            </a:extLst>
          </p:cNvPr>
          <p:cNvSpPr/>
          <p:nvPr/>
        </p:nvSpPr>
        <p:spPr>
          <a:xfrm>
            <a:off x="5201085" y="479212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종료</a:t>
            </a:r>
          </a:p>
        </p:txBody>
      </p: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4222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id="{3F8227B4-D5E7-4C46-AA60-7656FD1AF474}"/>
              </a:ext>
            </a:extLst>
          </p:cNvPr>
          <p:cNvSpPr/>
          <p:nvPr/>
        </p:nvSpPr>
        <p:spPr>
          <a:xfrm>
            <a:off x="7527824" y="1513771"/>
            <a:ext cx="1515764" cy="248111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id="{F9E0218D-B44B-445D-AD2E-BE7DBDC88616}"/>
              </a:ext>
            </a:extLst>
          </p:cNvPr>
          <p:cNvCxnSpPr>
            <a:cxnSpLocks/>
            <a:stCxn id="239" idx="1"/>
            <a:endCxn id="98" idx="3"/>
          </p:cNvCxnSpPr>
          <p:nvPr/>
        </p:nvCxnSpPr>
        <p:spPr>
          <a:xfrm rot="10800000">
            <a:off x="5369496" y="2270205"/>
            <a:ext cx="2158329" cy="484124"/>
          </a:xfrm>
          <a:prstGeom prst="bentConnector3">
            <a:avLst>
              <a:gd name="adj1" fmla="val 3840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C4573FC-5222-465D-AB5F-94ED2A867052}"/>
              </a:ext>
            </a:extLst>
          </p:cNvPr>
          <p:cNvSpPr/>
          <p:nvPr/>
        </p:nvSpPr>
        <p:spPr>
          <a:xfrm>
            <a:off x="7690344" y="183982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조이스틱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47D412D-5419-49DA-A46C-7299BBE2953A}"/>
              </a:ext>
            </a:extLst>
          </p:cNvPr>
          <p:cNvSpPr/>
          <p:nvPr/>
        </p:nvSpPr>
        <p:spPr>
          <a:xfrm>
            <a:off x="7690344" y="22501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사운드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320EAC6-DFC2-485B-B59F-8A6809C3A6BA}"/>
              </a:ext>
            </a:extLst>
          </p:cNvPr>
          <p:cNvSpPr/>
          <p:nvPr/>
        </p:nvSpPr>
        <p:spPr>
          <a:xfrm>
            <a:off x="7690344" y="266038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9E6751B-4343-440A-B901-47F0E0559669}"/>
              </a:ext>
            </a:extLst>
          </p:cNvPr>
          <p:cNvSpPr/>
          <p:nvPr/>
        </p:nvSpPr>
        <p:spPr>
          <a:xfrm>
            <a:off x="7690344" y="309373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로그아웃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8ACB147-1539-404C-8A7A-130BE35F07C8}"/>
              </a:ext>
            </a:extLst>
          </p:cNvPr>
          <p:cNvSpPr/>
          <p:nvPr/>
        </p:nvSpPr>
        <p:spPr>
          <a:xfrm>
            <a:off x="7690344" y="349585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006FE23-9834-4863-8ACF-D4C4C01E2F0E}"/>
              </a:ext>
            </a:extLst>
          </p:cNvPr>
          <p:cNvSpPr/>
          <p:nvPr/>
        </p:nvSpPr>
        <p:spPr>
          <a:xfrm>
            <a:off x="3459350" y="239218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게임시작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188546" y="4127416"/>
            <a:ext cx="1536151" cy="471569"/>
          </a:xfrm>
          <a:prstGeom prst="bentConnector4">
            <a:avLst>
              <a:gd name="adj1" fmla="val 33009"/>
              <a:gd name="adj2" fmla="val 148476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D784E95-5602-4AD4-836A-1480379E56E3}"/>
              </a:ext>
            </a:extLst>
          </p:cNvPr>
          <p:cNvSpPr/>
          <p:nvPr/>
        </p:nvSpPr>
        <p:spPr>
          <a:xfrm>
            <a:off x="7396326" y="55619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4EE5D8E-8144-428C-A6D4-F4C36CE9EFC5}"/>
              </a:ext>
            </a:extLst>
          </p:cNvPr>
          <p:cNvSpPr/>
          <p:nvPr/>
        </p:nvSpPr>
        <p:spPr>
          <a:xfrm>
            <a:off x="7396326" y="59722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8B317151-E997-46D8-B8FD-5121A301F47B}"/>
              </a:ext>
            </a:extLst>
          </p:cNvPr>
          <p:cNvSpPr/>
          <p:nvPr/>
        </p:nvSpPr>
        <p:spPr>
          <a:xfrm>
            <a:off x="3459350" y="37300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9086389" y="130574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377949" y="170846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352703" y="4725581"/>
            <a:ext cx="2605036" cy="1305920"/>
          </a:xfrm>
          <a:prstGeom prst="rect">
            <a:avLst/>
          </a:prstGeom>
        </p:spPr>
      </p:pic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id="{0B314180-58C7-4B0D-91F1-D014F08659BA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4735620" y="4873271"/>
            <a:ext cx="290389" cy="1074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188814" y="5097546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id="{6A37BCE4-19FD-4BD1-8D36-BD3E39571880}"/>
              </a:ext>
            </a:extLst>
          </p:cNvPr>
          <p:cNvCxnSpPr>
            <a:cxnSpLocks/>
            <a:stCxn id="509" idx="2"/>
            <a:endCxn id="144" idx="2"/>
          </p:cNvCxnSpPr>
          <p:nvPr/>
        </p:nvCxnSpPr>
        <p:spPr>
          <a:xfrm rot="5400000" flipH="1">
            <a:off x="7194049" y="3104665"/>
            <a:ext cx="125827" cy="6413313"/>
          </a:xfrm>
          <a:prstGeom prst="bentConnector3">
            <a:avLst>
              <a:gd name="adj1" fmla="val -181678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95966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9079616" y="302919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id="{5E0A3250-50B8-4F94-9B5A-25DF7A286A60}"/>
              </a:ext>
            </a:extLst>
          </p:cNvPr>
          <p:cNvCxnSpPr>
            <a:cxnSpLocks/>
          </p:cNvCxnSpPr>
          <p:nvPr/>
        </p:nvCxnSpPr>
        <p:spPr>
          <a:xfrm rot="5400000">
            <a:off x="9147314" y="3546859"/>
            <a:ext cx="427582" cy="2100623"/>
          </a:xfrm>
          <a:prstGeom prst="bentConnector4">
            <a:avLst>
              <a:gd name="adj1" fmla="val 120140"/>
              <a:gd name="adj2" fmla="val 8821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id="{BB531558-1F07-4EEE-922E-C51FBD537FA9}"/>
              </a:ext>
            </a:extLst>
          </p:cNvPr>
          <p:cNvSpPr/>
          <p:nvPr/>
        </p:nvSpPr>
        <p:spPr>
          <a:xfrm>
            <a:off x="3169545" y="513127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5452434"/>
            <a:ext cx="817825" cy="266945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495">
            <a:extLst>
              <a:ext uri="{FF2B5EF4-FFF2-40B4-BE49-F238E27FC236}">
                <a16:creationId xmlns:a16="http://schemas.microsoft.com/office/drawing/2014/main" id="{BB3D1AB2-8B0C-42AC-AB21-F5584F3164ED}"/>
              </a:ext>
            </a:extLst>
          </p:cNvPr>
          <p:cNvCxnSpPr>
            <a:cxnSpLocks/>
            <a:stCxn id="492" idx="2"/>
            <a:endCxn id="117" idx="1"/>
          </p:cNvCxnSpPr>
          <p:nvPr/>
        </p:nvCxnSpPr>
        <p:spPr>
          <a:xfrm rot="16200000" flipH="1">
            <a:off x="1817403" y="2511724"/>
            <a:ext cx="631077" cy="1299105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sp>
        <p:nvSpPr>
          <p:cNvPr id="2" name="오른쪽 대괄호 1"/>
          <p:cNvSpPr/>
          <p:nvPr/>
        </p:nvSpPr>
        <p:spPr>
          <a:xfrm rot="16200000">
            <a:off x="7878486" y="4466895"/>
            <a:ext cx="214814" cy="604858"/>
          </a:xfrm>
          <a:prstGeom prst="rightBracket">
            <a:avLst>
              <a:gd name="adj" fmla="val 2486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1133715"/>
              </p:ext>
            </p:extLst>
          </p:nvPr>
        </p:nvGraphicFramePr>
        <p:xfrm>
          <a:off x="6883879" y="1341896"/>
          <a:ext cx="4850923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8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71328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선택하는 대기화면으로 입장하는 버튼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플레이 데이터가 있는 경우 해당 데이터를 삭제하고 새롭게 시작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385302" y="2885095"/>
            <a:ext cx="3170698" cy="426285"/>
          </a:xfrm>
          <a:prstGeom prst="rect">
            <a:avLst/>
          </a:prstGeom>
        </p:spPr>
      </p:pic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382815" y="3546621"/>
            <a:ext cx="4772325" cy="2392396"/>
          </a:xfrm>
          <a:prstGeom prst="rect">
            <a:avLst/>
          </a:prstGeom>
        </p:spPr>
      </p:pic>
      <p:pic>
        <p:nvPicPr>
          <p:cNvPr id="36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92B1DE50-8AE0-4321-8685-A1854FF3D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60577" r="17773"/>
          <a:stretch/>
        </p:blipFill>
        <p:spPr>
          <a:xfrm>
            <a:off x="385302" y="1789264"/>
            <a:ext cx="3168781" cy="761950"/>
          </a:xfr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9" r="5510"/>
          <a:stretch/>
        </p:blipFill>
        <p:spPr>
          <a:xfrm>
            <a:off x="5401243" y="3541442"/>
            <a:ext cx="1288475" cy="2402002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1E9A6B97-0003-40BA-A2A8-2F85697A86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3659272" y="1793255"/>
            <a:ext cx="3030446" cy="1515918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상세 분석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6" y="3657378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1765429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3641593"/>
            <a:ext cx="2915730" cy="1368608"/>
          </a:xfrm>
          <a:prstGeom prst="rect">
            <a:avLst/>
          </a:prstGeom>
        </p:spPr>
      </p:pic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9342" b="38134"/>
          <a:stretch/>
        </p:blipFill>
        <p:spPr>
          <a:xfrm>
            <a:off x="687359" y="1745301"/>
            <a:ext cx="2775192" cy="13887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3558668" y="309359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3630477" y="496976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06356" y="5025986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4699126"/>
              </p:ext>
            </p:extLst>
          </p:nvPr>
        </p:nvGraphicFramePr>
        <p:xfrm>
          <a:off x="6882059" y="1278655"/>
          <a:ext cx="4852743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53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1883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68635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모든 동작을 일시적으로 정지 시키고 게임내 설정을 조정할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조절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게임내 객체의 동작이 정지 되었음을 배경을 흐리게 출력함으로 유저에게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익숙하지 않은 유저를 위한 방식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숙련도가 있는 유저를 위한 조작 방식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고정형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일반적인 </a:t>
                      </a:r>
                      <a:r>
                        <a:rPr lang="en-US" altLang="ko-KR" sz="1000" dirty="0"/>
                        <a:t>RPG </a:t>
                      </a:r>
                      <a:r>
                        <a:rPr lang="ko-KR" altLang="en-US" sz="1000" dirty="0"/>
                        <a:t>게임에서 사용하는 방식으로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지정된 위치에서 조작하지 않을 시 조작이 불가능한 방식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콘솔 게임의 경험이 있는 유저의 경우 더 편리하게 사용할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자유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세밀하게 조정할 수 있는 유저를 위한 캐릭터 이동 처리에 관한 설정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 이동의 경우 상하 좌우 대각선으로 만 캐릭터가 이동하기 때문에 세밀한 조작이 불가능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자유 이동의 경우 다른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장르와 동일한 캐릭터 이동 처리가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</a:tbl>
          </a:graphicData>
        </a:graphic>
      </p:graphicFrame>
      <p:pic>
        <p:nvPicPr>
          <p:cNvPr id="55" name="그림 54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86E296-04C2-4FAD-90F4-86A35830A3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3620459" y="3617455"/>
            <a:ext cx="485777" cy="458815"/>
          </a:xfrm>
          <a:prstGeom prst="rect">
            <a:avLst/>
          </a:prstGeom>
        </p:spPr>
      </p:pic>
      <p:pic>
        <p:nvPicPr>
          <p:cNvPr id="57" name="그림 5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FD9A530-C26D-48EB-B3E5-42E5319DD04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22745" y="1765428"/>
            <a:ext cx="480256" cy="458815"/>
          </a:xfrm>
          <a:prstGeom prst="rect">
            <a:avLst/>
          </a:prstGeom>
        </p:spPr>
      </p:pic>
      <p:pic>
        <p:nvPicPr>
          <p:cNvPr id="59" name="그림 5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7D6D353-F7C2-4951-9328-C14793B6BAC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31473" y="3660971"/>
            <a:ext cx="496818" cy="458815"/>
          </a:xfrm>
          <a:prstGeom prst="rect">
            <a:avLst/>
          </a:prstGeom>
        </p:spPr>
      </p:pic>
      <p:pic>
        <p:nvPicPr>
          <p:cNvPr id="18" name="내용 개체 틀 29">
            <a:extLst>
              <a:ext uri="{FF2B5EF4-FFF2-40B4-BE49-F238E27FC236}">
                <a16:creationId xmlns:a16="http://schemas.microsoft.com/office/drawing/2014/main" id="{F4A47FB7-AB45-478F-8C4E-A487D134A14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3" t="57768" r="39814" b="38803"/>
          <a:stretch/>
        </p:blipFill>
        <p:spPr>
          <a:xfrm>
            <a:off x="2057394" y="5355902"/>
            <a:ext cx="690681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5D92B0-6354-4AC6-808D-26C15C5F2334}"/>
              </a:ext>
            </a:extLst>
          </p:cNvPr>
          <p:cNvSpPr txBox="1"/>
          <p:nvPr/>
        </p:nvSpPr>
        <p:spPr>
          <a:xfrm>
            <a:off x="2757796" y="5691779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캐릭터 이동 방식 설정</a:t>
            </a:r>
            <a:r>
              <a:rPr lang="en-US" altLang="ko-KR" sz="1200" dirty="0"/>
              <a:t>(8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)&gt;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7322-CC99-457A-B00A-081F8F2807B2}"/>
              </a:ext>
            </a:extLst>
          </p:cNvPr>
          <p:cNvSpPr/>
          <p:nvPr/>
        </p:nvSpPr>
        <p:spPr>
          <a:xfrm>
            <a:off x="1805528" y="2843183"/>
            <a:ext cx="549052" cy="250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상세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내용 개체 틀 33">
            <a:extLst>
              <a:ext uri="{FF2B5EF4-FFF2-40B4-BE49-F238E27FC236}">
                <a16:creationId xmlns:a16="http://schemas.microsoft.com/office/drawing/2014/main" id="{D81B9991-4882-448D-AABB-63874D8569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9288451"/>
              </p:ext>
            </p:extLst>
          </p:nvPr>
        </p:nvGraphicFramePr>
        <p:xfrm>
          <a:off x="457200" y="875638"/>
          <a:ext cx="5562600" cy="270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848637"/>
            <a:ext cx="5562599" cy="34385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플레이하는 연령대로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~30</a:t>
            </a:r>
            <a:r>
              <a:rPr lang="ko-KR" altLang="en-US" sz="1200" dirty="0"/>
              <a:t>대임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10</a:t>
            </a:r>
            <a:r>
              <a:rPr lang="ko-KR" altLang="en-US" sz="1200" dirty="0"/>
              <a:t>대로 연령대가 내려갈 수록 </a:t>
            </a:r>
            <a:r>
              <a:rPr lang="en-US" altLang="ko-KR" sz="1200" dirty="0"/>
              <a:t>PC</a:t>
            </a:r>
            <a:r>
              <a:rPr lang="ko-KR" altLang="en-US" sz="1200" dirty="0"/>
              <a:t>게임에 이용률이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 게임의 경우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, 20</a:t>
            </a:r>
            <a:r>
              <a:rPr lang="ko-KR" altLang="en-US" sz="1200" dirty="0"/>
              <a:t>대</a:t>
            </a:r>
            <a:r>
              <a:rPr lang="en-US" altLang="ko-KR" sz="1200" dirty="0"/>
              <a:t>, 30</a:t>
            </a:r>
            <a:r>
              <a:rPr lang="ko-KR" altLang="en-US" sz="1200" dirty="0"/>
              <a:t>대의 이용률이 차이가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30</a:t>
            </a:r>
            <a:r>
              <a:rPr lang="ko-KR" altLang="en-US" sz="1200" dirty="0"/>
              <a:t>대의 경우 콘솔 게임의 이용률이 다른 연령대에 비해 높음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다운받게 되는 계기는 </a:t>
            </a:r>
            <a:r>
              <a:rPr lang="en-US" altLang="ko-KR" sz="1200" dirty="0"/>
              <a:t>10</a:t>
            </a:r>
            <a:r>
              <a:rPr lang="ko-KR" altLang="en-US" sz="1200" dirty="0"/>
              <a:t>대는 친구의 추천과 플레이 스토어 게임 순위권에 있는 게임을 선택하는 경향이 가장 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en-US" altLang="ko-KR" sz="1200" dirty="0"/>
              <a:t>30</a:t>
            </a:r>
            <a:r>
              <a:rPr lang="ko-KR" altLang="en-US" sz="1200" dirty="0"/>
              <a:t>대의 경우 친구의 영향 보다 직접 정보를 획득해 게임을 다운받게 되는 경우가 높음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내용 개체 틀 20">
            <a:extLst>
              <a:ext uri="{FF2B5EF4-FFF2-40B4-BE49-F238E27FC236}">
                <a16:creationId xmlns:a16="http://schemas.microsoft.com/office/drawing/2014/main" id="{DF78B6EC-5FC1-4D7F-8B06-102C786AF0C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3581400"/>
            <a:ext cx="4705352" cy="2705762"/>
          </a:xfr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6172199" y="1323313"/>
            <a:ext cx="5562599" cy="1524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 예상 이용자를 직접 만들어 보는 페르소나 제작을 시도</a:t>
            </a:r>
            <a:endParaRPr lang="en-US" altLang="ko-KR" sz="1200" dirty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86009B-9E9C-40F6-BEC3-62E4527E2A6C}"/>
              </a:ext>
            </a:extLst>
          </p:cNvPr>
          <p:cNvSpPr/>
          <p:nvPr/>
        </p:nvSpPr>
        <p:spPr>
          <a:xfrm>
            <a:off x="2111374" y="1437944"/>
            <a:ext cx="1774825" cy="1743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537987-2502-432F-B247-89AEBA5AEBF9}"/>
              </a:ext>
            </a:extLst>
          </p:cNvPr>
          <p:cNvSpPr/>
          <p:nvPr/>
        </p:nvSpPr>
        <p:spPr>
          <a:xfrm>
            <a:off x="2393950" y="5133975"/>
            <a:ext cx="730250" cy="371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D1ED193-5037-479D-88B9-BCB11ACC8365}"/>
              </a:ext>
            </a:extLst>
          </p:cNvPr>
          <p:cNvCxnSpPr/>
          <p:nvPr/>
        </p:nvCxnSpPr>
        <p:spPr>
          <a:xfrm flipV="1">
            <a:off x="2035174" y="1437944"/>
            <a:ext cx="0" cy="14957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12769</TotalTime>
  <Words>3788</Words>
  <Application>Microsoft Office PowerPoint</Application>
  <PresentationFormat>와이드스크린</PresentationFormat>
  <Paragraphs>906</Paragraphs>
  <Slides>27</Slides>
  <Notes>10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직관적이고 편리한 UI를 위한 기획서</vt:lpstr>
      <vt:lpstr>버전 관리</vt:lpstr>
      <vt:lpstr>피드백(부족한 점) 관리(해결한 것은 지워야됨)</vt:lpstr>
      <vt:lpstr>PowerPoint 프레젠테이션</vt:lpstr>
      <vt:lpstr>PowerPoint 프레젠테이션</vt:lpstr>
      <vt:lpstr>PowerPoint 프레젠테이션</vt:lpstr>
      <vt:lpstr>PowerPoint 프레젠테이션</vt:lpstr>
      <vt:lpstr>상세 분석</vt:lpstr>
      <vt:lpstr>사용자 분석(2019년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참고 자료</vt:lpstr>
      <vt:lpstr>버튼 UI 기획</vt:lpstr>
      <vt:lpstr>세부 사항 기획</vt:lpstr>
      <vt:lpstr>세부 UI 분석</vt:lpstr>
      <vt:lpstr>세부 UI 분석</vt:lpstr>
      <vt:lpstr>세부 UI 분석</vt:lpstr>
      <vt:lpstr>세부 UI 분석</vt:lpstr>
      <vt:lpstr>세부 UI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Administrator</cp:lastModifiedBy>
  <cp:revision>632</cp:revision>
  <dcterms:created xsi:type="dcterms:W3CDTF">2019-10-07T05:13:37Z</dcterms:created>
  <dcterms:modified xsi:type="dcterms:W3CDTF">2019-12-09T02:22:19Z</dcterms:modified>
</cp:coreProperties>
</file>